
<file path=[Content_Types].xml><?xml version="1.0" encoding="utf-8"?>
<Types xmlns="http://schemas.openxmlformats.org/package/2006/content-types">
  <Default Extension="avif" ContentType="image/avif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9" r:id="rId4"/>
    <p:sldMasterId id="2147483670" r:id="rId5"/>
    <p:sldMasterId id="2147483688" r:id="rId6"/>
  </p:sldMasterIdLst>
  <p:notesMasterIdLst>
    <p:notesMasterId r:id="rId27"/>
  </p:notesMasterIdLst>
  <p:handoutMasterIdLst>
    <p:handoutMasterId r:id="rId28"/>
  </p:handoutMasterIdLst>
  <p:sldIdLst>
    <p:sldId id="256" r:id="rId7"/>
    <p:sldId id="257" r:id="rId8"/>
    <p:sldId id="258" r:id="rId9"/>
    <p:sldId id="261" r:id="rId10"/>
    <p:sldId id="271" r:id="rId11"/>
    <p:sldId id="262" r:id="rId12"/>
    <p:sldId id="263" r:id="rId13"/>
    <p:sldId id="264" r:id="rId14"/>
    <p:sldId id="265" r:id="rId15"/>
    <p:sldId id="270" r:id="rId16"/>
    <p:sldId id="266" r:id="rId17"/>
    <p:sldId id="267" r:id="rId18"/>
    <p:sldId id="272" r:id="rId19"/>
    <p:sldId id="273" r:id="rId20"/>
    <p:sldId id="259" r:id="rId21"/>
    <p:sldId id="274" r:id="rId22"/>
    <p:sldId id="275" r:id="rId23"/>
    <p:sldId id="260" r:id="rId24"/>
    <p:sldId id="268" r:id="rId25"/>
    <p:sldId id="269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ščiūnas Vytenis" initials="KV" lastIdx="33" clrIdx="0">
    <p:extLst>
      <p:ext uri="{19B8F6BF-5375-455C-9EA6-DF929625EA0E}">
        <p15:presenceInfo xmlns:p15="http://schemas.microsoft.com/office/powerpoint/2012/main" userId="S::vytkri1@ktu.lt::fe8376a6-0186-45ac-80d7-f818d2c43fa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8BD"/>
    <a:srgbClr val="5F95D6"/>
    <a:srgbClr val="2B94FF"/>
    <a:srgbClr val="2A2839"/>
    <a:srgbClr val="F2F3E6"/>
    <a:srgbClr val="242138"/>
    <a:srgbClr val="F0F3CA"/>
    <a:srgbClr val="50437F"/>
    <a:srgbClr val="F5DF9A"/>
    <a:srgbClr val="1D83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94654"/>
  </p:normalViewPr>
  <p:slideViewPr>
    <p:cSldViewPr snapToGrid="0" snapToObjects="1">
      <p:cViewPr varScale="1">
        <p:scale>
          <a:sx n="114" d="100"/>
          <a:sy n="114" d="100"/>
        </p:scale>
        <p:origin x="15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51:52.135" idx="33">
    <p:pos x="5760" y="0"/>
    <p:text>https://www.simplilearn.com/ice9/free_resources_article_thumb/Deep-Learning-vs-Machine-Learning.jpg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5:44.466" idx="23">
    <p:pos x="5047" y="3277"/>
    <p:text>https://www.novatec-gmbh.de/wp-content/uploads/1_mPGk9WTNNvp3i4-9JFgD3w.png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6:10.858" idx="24">
    <p:pos x="4376" y="2549"/>
    <p:text>https://monkeylearn.com/blog/sentiment-analysis-machine-learning/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51:24.869" idx="32">
    <p:pos x="5485" y="1419"/>
    <p:text>https://lt.wikipedia.org/wiki/Beiso_teorema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8:21.030" idx="25">
    <p:pos x="2858" y="2980"/>
    <p:text>https://social-stand.com/wp-content/uploads/2019/11/Facebook_Brings_Machine_Learning_Into_the_Dynamic_Ads_Creation_Process-1.png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49:04.374" idx="27">
    <p:pos x="5312" y="2895"/>
    <p:text>https://www.google.com/search?q=forest+presevation&amp;source=lmns&amp;bih=1077&amp;biw=2087&amp;client=opera-gx&amp;hs=fDJ&amp;hl=lt&amp;sa=X&amp;ved=2ahUKEwiry-i59-X9AhUBk6QKHXj6CBcQ_AUoAHoECAEQAA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50:45.160" idx="30">
    <p:pos x="5312" y="3030"/>
    <p:text>https://techcrunch.com/wp-content/uploads/2016/09/doom_ai.gif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50:57.374" idx="31">
    <p:pos x="2947" y="3070"/>
    <p:text>https://i.ytimg.com/vi/0g9SlVdv1PY/maxresdefault.jpg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33:22.628" idx="5">
    <p:pos x="2774" y="2998"/>
    <p:text>https://builtin.com/cdn-cgi/image/f=auto,quality=80,width=752,height=435/https://builtin.com/sites/www.builtin.com/files/styles/byline_image/public/2021-12/machine-learning-examples-applications.png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34:06.629" idx="7">
    <p:pos x="5255" y="2956"/>
    <p:text>https://s7280.pcdn.co/wp-content/uploads/2016/06/database-blue.png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34:31.785" idx="9">
    <p:pos x="2738" y="2109"/>
    <p:text>https://content.fortune.com/wp-content/uploads/2015/10/screen-shot-2015-10-15-at-8-04-48-pm.png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36:09.970" idx="10">
    <p:pos x="3975" y="2951"/>
    <p:text>https://upload.wikimedia.org/wikipedia/commons/thumb/1/1b/AI_hierarchy.svg/220px-AI_hierarchy.svg.png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0:50.747" idx="11">
    <p:pos x="4603" y="2309"/>
    <p:text>https://www.mathworks.com/discovery/reinforcement-learning/_jcr_content/mainParsys3/discoverysubsection/mainParsys/image.adapt.full.medium.png/1675723381040.png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0:59.236" idx="12">
    <p:pos x="2084" y="2379"/>
    <p:text>https://i.colnect.net/f/2552/991/1-Euro-Vitruvian-Man---drawing-by-Leonardo-da-Vinci.jpg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41:00.609" idx="13">
    <p:pos x="3966" y="2379"/>
    <p:text>https://upload.wikimedia.org/wikipedia/commons/2/23/US_one_dollar_bill%2C_obverse%2C_series_2009.jpg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41:50.165" idx="15">
    <p:pos x="3966" y="2515"/>
    <p:text>https://www.coinshop.lt/image/cache/catalog/Lietuva%202010%201%20litas%20unc-350x350.png</p:text>
    <p:extLst>
      <p:ext uri="{C676402C-5697-4E1C-873F-D02D1690AC5C}">
        <p15:threadingInfo xmlns:p15="http://schemas.microsoft.com/office/powerpoint/2012/main" timeZoneBias="-120">
          <p15:parentCm authorId="1" idx="13"/>
        </p15:threadingInfo>
      </p:ext>
    </p:extLst>
  </p:cm>
  <p:cm authorId="1" dt="2023-03-18T18:41:01.933" idx="14">
    <p:pos x="5153" y="23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2:02.366" idx="16">
    <p:pos x="4712" y="2526"/>
    <p:text>https://www.youtube.com/watch?v=ukzFI9rgwfU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2:28.687" idx="17">
    <p:pos x="2394" y="2024"/>
    <p:text>https://www.youtube.com/watch?v=1FZ0A1QCMWc&amp;t=178s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42:31.085" idx="18">
    <p:pos x="3925" y="2315"/>
    <p:text>https://www.youtube.com/watch?v=1FZ0A1QCMWc&amp;t=178s</p:text>
    <p:extLst>
      <p:ext uri="{C676402C-5697-4E1C-873F-D02D1690AC5C}">
        <p15:threadingInfo xmlns:p15="http://schemas.microsoft.com/office/powerpoint/2012/main" timeZoneBias="-120"/>
      </p:ext>
    </p:extLst>
  </p:cm>
  <p:cm authorId="1" dt="2023-03-18T18:42:33.178" idx="19">
    <p:pos x="5708" y="2303"/>
    <p:text>https://www.youtube.com/watch?v=1FZ0A1QCMWc&amp;t=178s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2:57.535" idx="20">
    <p:pos x="4275" y="2396"/>
    <p:text>https://pimages.toolbox.com/wp-content/uploads/2022/04/07040339/25-4.png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8T18:43:57.328" idx="22">
    <p:pos x="5312" y="2449"/>
    <p:text>https://support.minitab.com/en-us/minitab/20/media/generated-content/images/cluster_obs_dendrogram_with_final_partition_glove_testers.png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12FE70-A493-DBAB-0E68-AD50D5EC91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93FA4C-0096-C1D0-4F1F-885CCCD72F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85971-A4EA-49DC-9F70-ED7CCA1F45D6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B1C59-8F52-D685-EF13-883C7A7BFF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F0C5A-12BF-8AAE-51A2-3D0E2D55C0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358CF-E115-4CE6-8A46-5B158C999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617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0.png>
</file>

<file path=ppt/media/image5.av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93DD8-1788-4B37-B831-9ABFE39E78BF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F9AA2-DC98-4B6B-B327-CD6A5DD73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25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 rot="5400000">
            <a:off x="3207250" y="-1047250"/>
            <a:ext cx="2729500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 rot="5400000">
            <a:off x="3353300" y="-1193300"/>
            <a:ext cx="2437400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770" y="5513930"/>
            <a:ext cx="755730" cy="859456"/>
          </a:xfrm>
          <a:prstGeom prst="rect">
            <a:avLst/>
          </a:prstGeom>
        </p:spPr>
      </p:pic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5688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0792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2850163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2756274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19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61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781132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426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3" y="522362"/>
            <a:ext cx="161808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614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110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307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1831857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 rot="5400000">
            <a:off x="3207250" y="-1047250"/>
            <a:ext cx="2729500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 rot="5400000">
            <a:off x="3353300" y="-1193300"/>
            <a:ext cx="2437400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DE2C1-4061-474E-9CB0-988261729C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91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23649434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93443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17853336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B5E15AB-C7C5-674B-BB8B-40EF0C823FC7}"/>
              </a:ext>
            </a:extLst>
          </p:cNvPr>
          <p:cNvSpPr/>
          <p:nvPr userDrawn="1"/>
        </p:nvSpPr>
        <p:spPr>
          <a:xfrm>
            <a:off x="-2" y="2160000"/>
            <a:ext cx="9144002" cy="2729501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7E57B9-61E0-EF48-B8CE-FDD5F9927E15}"/>
              </a:ext>
            </a:extLst>
          </p:cNvPr>
          <p:cNvSpPr/>
          <p:nvPr userDrawn="1"/>
        </p:nvSpPr>
        <p:spPr>
          <a:xfrm>
            <a:off x="-2" y="2160000"/>
            <a:ext cx="9144001" cy="24374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770" y="5513930"/>
            <a:ext cx="755730" cy="859456"/>
          </a:xfrm>
          <a:prstGeom prst="rect">
            <a:avLst/>
          </a:prstGeom>
        </p:spPr>
      </p:pic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51234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948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2" y="522362"/>
            <a:ext cx="1210326" cy="6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943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781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5978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38214942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854943B-0DA0-094E-90EB-2F0CCC2AD518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132851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 rot="5400000">
            <a:off x="2127250" y="-2127250"/>
            <a:ext cx="4889500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 rot="5400000">
            <a:off x="2273300" y="-2273300"/>
            <a:ext cx="4597400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9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7938" y="5513930"/>
            <a:ext cx="755730" cy="85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102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otraukos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23997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23266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5858889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B5E15AB-C7C5-674B-BB8B-40EF0C823FC7}"/>
              </a:ext>
            </a:extLst>
          </p:cNvPr>
          <p:cNvSpPr/>
          <p:nvPr userDrawn="1"/>
        </p:nvSpPr>
        <p:spPr>
          <a:xfrm>
            <a:off x="-2" y="2160000"/>
            <a:ext cx="9144002" cy="2729501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7E57B9-61E0-EF48-B8CE-FDD5F9927E15}"/>
              </a:ext>
            </a:extLst>
          </p:cNvPr>
          <p:cNvSpPr/>
          <p:nvPr userDrawn="1"/>
        </p:nvSpPr>
        <p:spPr>
          <a:xfrm>
            <a:off x="-2" y="2160000"/>
            <a:ext cx="9144001" cy="24374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770" y="5513930"/>
            <a:ext cx="755730" cy="859456"/>
          </a:xfrm>
          <a:prstGeom prst="rect">
            <a:avLst/>
          </a:prstGeom>
        </p:spPr>
      </p:pic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71088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C8F01-7837-9B4D-9A9F-0C917D511C40}"/>
              </a:ext>
            </a:extLst>
          </p:cNvPr>
          <p:cNvSpPr/>
          <p:nvPr userDrawn="1"/>
        </p:nvSpPr>
        <p:spPr>
          <a:xfrm>
            <a:off x="-2" y="2160000"/>
            <a:ext cx="9144002" cy="2729501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B00069-2DFF-FF47-88F7-FE285D0DFBA5}"/>
              </a:ext>
            </a:extLst>
          </p:cNvPr>
          <p:cNvSpPr/>
          <p:nvPr userDrawn="1"/>
        </p:nvSpPr>
        <p:spPr>
          <a:xfrm>
            <a:off x="-2" y="2160000"/>
            <a:ext cx="9144001" cy="24374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DE2C1-4061-474E-9CB0-988261729C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432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7938" y="5513930"/>
            <a:ext cx="755730" cy="85945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3032B8E-BA6F-2345-B246-E83F1ED8D90C}"/>
              </a:ext>
            </a:extLst>
          </p:cNvPr>
          <p:cNvSpPr/>
          <p:nvPr userDrawn="1"/>
        </p:nvSpPr>
        <p:spPr>
          <a:xfrm>
            <a:off x="-2" y="2141712"/>
            <a:ext cx="9144002" cy="2729501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DD246-244A-B549-831C-E9C09E78BB4A}"/>
              </a:ext>
            </a:extLst>
          </p:cNvPr>
          <p:cNvSpPr/>
          <p:nvPr userDrawn="1"/>
        </p:nvSpPr>
        <p:spPr>
          <a:xfrm>
            <a:off x="-2" y="0"/>
            <a:ext cx="9144001" cy="4579112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79112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061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42FF71-DB1B-C04A-83D6-0119960236D8}"/>
              </a:ext>
            </a:extLst>
          </p:cNvPr>
          <p:cNvSpPr/>
          <p:nvPr userDrawn="1"/>
        </p:nvSpPr>
        <p:spPr>
          <a:xfrm>
            <a:off x="-2" y="2141712"/>
            <a:ext cx="9144002" cy="2729501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2DB9B7-2AE4-594E-B8B3-7A319ECF02F6}"/>
              </a:ext>
            </a:extLst>
          </p:cNvPr>
          <p:cNvSpPr/>
          <p:nvPr userDrawn="1"/>
        </p:nvSpPr>
        <p:spPr>
          <a:xfrm>
            <a:off x="-2" y="0"/>
            <a:ext cx="9144001" cy="4579112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9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6605AB-6F28-3D43-82D4-574FD464CE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7224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718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2" y="522362"/>
            <a:ext cx="1210326" cy="6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910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2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 rot="5400000">
            <a:off x="2127250" y="-2127250"/>
            <a:ext cx="4889500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 rot="5400000">
            <a:off x="2273300" y="-2273300"/>
            <a:ext cx="4597400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9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6605AB-6F28-3D43-82D4-574FD464CE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6434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39794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72818091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00500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9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21589649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DF30CEF-7A26-DF43-83E2-2AD1FC0DB730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426874472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9125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E0EC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2C6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956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otraukos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032155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B5E15AB-C7C5-674B-BB8B-40EF0C823FC7}"/>
              </a:ext>
            </a:extLst>
          </p:cNvPr>
          <p:cNvSpPr/>
          <p:nvPr userDrawn="1"/>
        </p:nvSpPr>
        <p:spPr>
          <a:xfrm>
            <a:off x="-2" y="2160000"/>
            <a:ext cx="9144002" cy="2729501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7E57B9-61E0-EF48-B8CE-FDD5F9927E15}"/>
              </a:ext>
            </a:extLst>
          </p:cNvPr>
          <p:cNvSpPr/>
          <p:nvPr userDrawn="1"/>
        </p:nvSpPr>
        <p:spPr>
          <a:xfrm>
            <a:off x="-2" y="2160000"/>
            <a:ext cx="9144001" cy="24374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770" y="5513930"/>
            <a:ext cx="755730" cy="859456"/>
          </a:xfrm>
          <a:prstGeom prst="rect">
            <a:avLst/>
          </a:prstGeom>
        </p:spPr>
      </p:pic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31127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C8F01-7837-9B4D-9A9F-0C917D511C40}"/>
              </a:ext>
            </a:extLst>
          </p:cNvPr>
          <p:cNvSpPr/>
          <p:nvPr userDrawn="1"/>
        </p:nvSpPr>
        <p:spPr>
          <a:xfrm>
            <a:off x="-2" y="2160000"/>
            <a:ext cx="9144002" cy="2729501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B00069-2DFF-FF47-88F7-FE285D0DFBA5}"/>
              </a:ext>
            </a:extLst>
          </p:cNvPr>
          <p:cNvSpPr/>
          <p:nvPr userDrawn="1"/>
        </p:nvSpPr>
        <p:spPr>
          <a:xfrm>
            <a:off x="-2" y="2160000"/>
            <a:ext cx="9144001" cy="24374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160000"/>
            <a:ext cx="9144000" cy="243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E9342892-AB51-614E-9761-71E615A7624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9144000" cy="21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7DE2C1-4061-474E-9CB0-988261729C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38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781132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8045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87EE4-286D-B648-B0AD-23BB577F98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7938" y="5513930"/>
            <a:ext cx="755730" cy="85945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3032B8E-BA6F-2345-B246-E83F1ED8D90C}"/>
              </a:ext>
            </a:extLst>
          </p:cNvPr>
          <p:cNvSpPr/>
          <p:nvPr userDrawn="1"/>
        </p:nvSpPr>
        <p:spPr>
          <a:xfrm>
            <a:off x="-2" y="2141712"/>
            <a:ext cx="9144002" cy="2729501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DD246-244A-B549-831C-E9C09E78BB4A}"/>
              </a:ext>
            </a:extLst>
          </p:cNvPr>
          <p:cNvSpPr/>
          <p:nvPr userDrawn="1"/>
        </p:nvSpPr>
        <p:spPr>
          <a:xfrm>
            <a:off x="-2" y="0"/>
            <a:ext cx="9144001" cy="4579112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79112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868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 _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42FF71-DB1B-C04A-83D6-0119960236D8}"/>
              </a:ext>
            </a:extLst>
          </p:cNvPr>
          <p:cNvSpPr/>
          <p:nvPr userDrawn="1"/>
        </p:nvSpPr>
        <p:spPr>
          <a:xfrm>
            <a:off x="-2" y="2141712"/>
            <a:ext cx="9144002" cy="2729501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2DB9B7-2AE4-594E-B8B3-7A319ECF02F6}"/>
              </a:ext>
            </a:extLst>
          </p:cNvPr>
          <p:cNvSpPr/>
          <p:nvPr userDrawn="1"/>
        </p:nvSpPr>
        <p:spPr>
          <a:xfrm>
            <a:off x="-2" y="0"/>
            <a:ext cx="9144001" cy="4579112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0"/>
            <a:ext cx="9144000" cy="4597400"/>
          </a:xfrm>
          <a:prstGeom prst="rect">
            <a:avLst/>
          </a:prstGeom>
        </p:spPr>
        <p:txBody>
          <a:bodyPr lIns="720000" tIns="0" rIns="720000" anchor="ctr"/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8076" y="5705317"/>
            <a:ext cx="5257802" cy="633921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r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6605AB-6F28-3D43-82D4-574FD464CE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122" y="5513930"/>
            <a:ext cx="1556156" cy="8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1180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0592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2" y="522362"/>
            <a:ext cx="1210326" cy="6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633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3717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07062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54710772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392199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257138388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854943B-0DA0-094E-90EB-2F0CCC2AD518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320825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3" y="522362"/>
            <a:ext cx="161808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4154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51992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F4C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5F9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4979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otraukos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5400000">
            <a:off x="3929952" y="-3929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5400000">
            <a:off x="4025964" y="-4025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33465" y="351408"/>
            <a:ext cx="6565835" cy="4613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219519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FF11AB1-85C3-0C44-8FD6-F702D39187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1284096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452322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uline skaidre _ 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FA6D7-43DE-1A43-9FC9-5242C92B42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781132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9800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uline skaidre _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44F1991-FEC2-974E-9332-C5A0A07C1DF4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AD8518-5212-284B-A40E-7AB90102FA2C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13048" y="1234374"/>
            <a:ext cx="4429252" cy="2797877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3048" y="4902200"/>
            <a:ext cx="4429252" cy="1421321"/>
          </a:xfrm>
          <a:prstGeom prst="rect">
            <a:avLst/>
          </a:prstGeom>
        </p:spPr>
        <p:txBody>
          <a:bodyPr lIns="0" tIns="0" rIns="90000" bIns="0" anchor="b"/>
          <a:lstStyle>
            <a:lvl1pPr marL="0" indent="0" algn="l">
              <a:buNone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Čia</a:t>
            </a:r>
            <a:r>
              <a:rPr lang="en-US" dirty="0"/>
              <a:t> </a:t>
            </a:r>
            <a:r>
              <a:rPr lang="en-US" dirty="0" err="1"/>
              <a:t>surašomi</a:t>
            </a:r>
            <a:r>
              <a:rPr lang="en-US" dirty="0"/>
              <a:t> </a:t>
            </a:r>
            <a:r>
              <a:rPr lang="en-US" dirty="0" err="1"/>
              <a:t>pranešėjai</a:t>
            </a:r>
            <a:r>
              <a:rPr lang="en-US" dirty="0"/>
              <a:t> / </a:t>
            </a:r>
            <a:r>
              <a:rPr lang="en-US" dirty="0" err="1"/>
              <a:t>autoriai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pristatymo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4A454A-85F3-BF4D-902F-62A2057E1E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873" y="522362"/>
            <a:ext cx="161808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600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60363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7859904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8051928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008" y="607662"/>
            <a:ext cx="6688192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08" y="1600200"/>
            <a:ext cx="6688192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5864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9110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94499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KAUNO TECHNOLOGIJOS UNIVERSITETAS</a:t>
            </a:r>
          </a:p>
        </p:txBody>
      </p:sp>
    </p:spTree>
    <p:extLst>
      <p:ext uri="{BB962C8B-B14F-4D97-AF65-F5344CB8AC3E}">
        <p14:creationId xmlns:p14="http://schemas.microsoft.com/office/powerpoint/2010/main" val="85825954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urinio skaidre _ 2 _ 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7009" y="607662"/>
            <a:ext cx="7983526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27008" y="1600200"/>
            <a:ext cx="7983527" cy="3443096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BFFFCD-1787-5B47-BD1A-1A848871FB7D}"/>
              </a:ext>
            </a:extLst>
          </p:cNvPr>
          <p:cNvSpPr txBox="1"/>
          <p:nvPr userDrawn="1"/>
        </p:nvSpPr>
        <p:spPr>
          <a:xfrm>
            <a:off x="627008" y="6263785"/>
            <a:ext cx="369812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000" b="1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KAUNAS UNIVERSITY OF TECHNOLOGY</a:t>
            </a:r>
          </a:p>
        </p:txBody>
      </p:sp>
    </p:spTree>
    <p:extLst>
      <p:ext uri="{BB962C8B-B14F-4D97-AF65-F5344CB8AC3E}">
        <p14:creationId xmlns:p14="http://schemas.microsoft.com/office/powerpoint/2010/main" val="184568918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001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inio skaidre _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1284096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1092072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63700" y="607662"/>
            <a:ext cx="6769100" cy="6858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3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Pavadinimas</a:t>
            </a:r>
            <a:endParaRPr lang="en-US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37EC7DD-C755-964F-BFC9-8741D464C2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63700" y="1600200"/>
            <a:ext cx="6769100" cy="4406900"/>
          </a:xfrm>
          <a:prstGeom prst="rect">
            <a:avLst/>
          </a:prstGeom>
        </p:spPr>
        <p:txBody>
          <a:bodyPr lIns="0" tIns="0" rIns="90000" bIns="0" anchor="t"/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0" i="0" u="none" strike="noStrike" smtClean="0">
                <a:effectLst/>
              </a:defRPr>
            </a:lvl1pPr>
            <a:lvl2pPr marL="4572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C7E12-8D85-4C4E-A636-9B84DFFEF8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936" y="518762"/>
            <a:ext cx="584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059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3921076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>
            <a:off x="0" y="0"/>
            <a:ext cx="3300984" cy="6858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3C0503-D084-A547-8F56-62882A6A9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7872" y="518762"/>
            <a:ext cx="584200" cy="673100"/>
          </a:xfrm>
          <a:prstGeom prst="rect">
            <a:avLst/>
          </a:prstGeom>
        </p:spPr>
      </p:pic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00ABA5FE-04BC-2246-BB92-B9473E89CE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872" y="1710623"/>
            <a:ext cx="2362327" cy="2489200"/>
          </a:xfrm>
          <a:prstGeom prst="rect">
            <a:avLst/>
          </a:prstGeom>
        </p:spPr>
        <p:txBody>
          <a:bodyPr lIns="0" tIns="0" rIns="90000"/>
          <a:lstStyle>
            <a:lvl1pPr marL="0" indent="0">
              <a:lnSpc>
                <a:spcPts val="3300"/>
              </a:lnSpc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err="1"/>
              <a:t>Ilgesnis</a:t>
            </a:r>
            <a:r>
              <a:rPr lang="en-US" dirty="0"/>
              <a:t> </a:t>
            </a:r>
            <a:r>
              <a:rPr lang="en-US" dirty="0" err="1"/>
              <a:t>pavadinimas</a:t>
            </a:r>
            <a:r>
              <a:rPr lang="en-US" dirty="0"/>
              <a:t> </a:t>
            </a:r>
            <a:r>
              <a:rPr lang="en-US" dirty="0" err="1"/>
              <a:t>iš</a:t>
            </a:r>
            <a:r>
              <a:rPr lang="en-US" dirty="0"/>
              <a:t> </a:t>
            </a:r>
            <a:r>
              <a:rPr lang="en-US" dirty="0" err="1"/>
              <a:t>kelių</a:t>
            </a:r>
            <a:r>
              <a:rPr lang="en-US" dirty="0"/>
              <a:t> </a:t>
            </a:r>
            <a:r>
              <a:rPr lang="en-US" dirty="0" err="1"/>
              <a:t>eilučių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D2215AD-0A99-CD40-80CC-8B6357E721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0413" y="0"/>
            <a:ext cx="5843587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3804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otraukos skaidre _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9974" y="7131559"/>
            <a:ext cx="2057400" cy="365125"/>
          </a:xfrm>
        </p:spPr>
        <p:txBody>
          <a:bodyPr/>
          <a:lstStyle/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363323-9CC3-8B46-8B0D-3CD68083223A}"/>
              </a:ext>
            </a:extLst>
          </p:cNvPr>
          <p:cNvSpPr/>
          <p:nvPr userDrawn="1"/>
        </p:nvSpPr>
        <p:spPr>
          <a:xfrm rot="16200000">
            <a:off x="3929952" y="1643952"/>
            <a:ext cx="1284096" cy="9144000"/>
          </a:xfrm>
          <a:prstGeom prst="rect">
            <a:avLst/>
          </a:prstGeom>
          <a:solidFill>
            <a:srgbClr val="F2F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4AD60C-D5B7-DA43-8E8D-FD230B5E9181}"/>
              </a:ext>
            </a:extLst>
          </p:cNvPr>
          <p:cNvSpPr/>
          <p:nvPr userDrawn="1"/>
        </p:nvSpPr>
        <p:spPr>
          <a:xfrm rot="16200000">
            <a:off x="4025964" y="1739964"/>
            <a:ext cx="1092072" cy="9144000"/>
          </a:xfrm>
          <a:prstGeom prst="rect">
            <a:avLst/>
          </a:prstGeom>
          <a:solidFill>
            <a:srgbClr val="2A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4D3B17-C101-5440-BA03-6A01FEE3EE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336" y="5975413"/>
            <a:ext cx="584200" cy="673100"/>
          </a:xfrm>
          <a:prstGeom prst="rect">
            <a:avLst/>
          </a:prstGeom>
        </p:spPr>
      </p:pic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DF1A124D-FF27-D943-8FA7-CE2589BBCC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9144000" cy="557390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BE263E85-B29F-8640-AE37-4812287A57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65" y="5765928"/>
            <a:ext cx="6769100" cy="88258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lnSpc>
                <a:spcPts val="3300"/>
              </a:lnSpc>
              <a:buNone/>
              <a:defRPr sz="1000" b="1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2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NUOTRAUKOS APRAŠYMAS</a:t>
            </a:r>
          </a:p>
        </p:txBody>
      </p:sp>
    </p:spTree>
    <p:extLst>
      <p:ext uri="{BB962C8B-B14F-4D97-AF65-F5344CB8AC3E}">
        <p14:creationId xmlns:p14="http://schemas.microsoft.com/office/powerpoint/2010/main" val="191480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68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49974" y="619175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95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1" r:id="rId2"/>
    <p:sldLayoutId id="2147483707" r:id="rId3"/>
    <p:sldLayoutId id="2147483705" r:id="rId4"/>
    <p:sldLayoutId id="2147483680" r:id="rId5"/>
    <p:sldLayoutId id="2147483697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702" r:id="rId12"/>
    <p:sldLayoutId id="2147483686" r:id="rId13"/>
    <p:sldLayoutId id="2147483687" r:id="rId14"/>
    <p:sldLayoutId id="2147483844" r:id="rId15"/>
    <p:sldLayoutId id="2147483845" r:id="rId16"/>
    <p:sldLayoutId id="2147483846" r:id="rId17"/>
    <p:sldLayoutId id="2147483847" r:id="rId18"/>
    <p:sldLayoutId id="2147483848" r:id="rId19"/>
    <p:sldLayoutId id="2147483849" r:id="rId20"/>
    <p:sldLayoutId id="2147483851" r:id="rId21"/>
    <p:sldLayoutId id="2147483852" r:id="rId22"/>
    <p:sldLayoutId id="2147483931" r:id="rId23"/>
    <p:sldLayoutId id="2147483932" r:id="rId24"/>
    <p:sldLayoutId id="2147483933" r:id="rId25"/>
    <p:sldLayoutId id="2147483934" r:id="rId26"/>
    <p:sldLayoutId id="2147483935" r:id="rId27"/>
    <p:sldLayoutId id="2147483936" r:id="rId28"/>
    <p:sldLayoutId id="2147483937" r:id="rId29"/>
    <p:sldLayoutId id="2147483938" r:id="rId30"/>
    <p:sldLayoutId id="2147483939" r:id="rId31"/>
    <p:sldLayoutId id="2147483940" r:id="rId3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49974" y="619175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47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698" r:id="rId5"/>
    <p:sldLayoutId id="2147483699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703" r:id="rId12"/>
    <p:sldLayoutId id="2147483677" r:id="rId13"/>
    <p:sldLayoutId id="2147483678" r:id="rId14"/>
    <p:sldLayoutId id="2147483742" r:id="rId1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49974" y="619175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C45A6-A598-6B48-A6BF-38CE0435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0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00" r:id="rId5"/>
    <p:sldLayoutId id="2147483701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704" r:id="rId12"/>
    <p:sldLayoutId id="2147483695" r:id="rId13"/>
    <p:sldLayoutId id="2147483696" r:id="rId14"/>
    <p:sldLayoutId id="214748374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9" r:id="rId22"/>
    <p:sldLayoutId id="2147483740" r:id="rId2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av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mbarish_224/the-power-of-reinforcement-learning-from-gaming-to-robotics-fa1b35d0c99d" TargetMode="External"/><Relationship Id="rId2" Type="http://schemas.openxmlformats.org/officeDocument/2006/relationships/hyperlink" Target="https://en.wikipedia.org/wiki/Intelligent_agent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insiris.com/blog/machine-learning-in-the-real-world" TargetMode="External"/><Relationship Id="rId5" Type="http://schemas.openxmlformats.org/officeDocument/2006/relationships/hyperlink" Target="https://www.simplilearn.com/tutorials/machine-learning-tutorial/what-is-q-learning" TargetMode="External"/><Relationship Id="rId4" Type="http://schemas.openxmlformats.org/officeDocument/2006/relationships/hyperlink" Target="https://www.javatpoint.com/reinforcement-learn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98EA49-2C33-E61D-5442-8F7C08B7BA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lt-LT" dirty="0"/>
              <a:t>Mašininis / Sistemos mokymas (</a:t>
            </a:r>
            <a:r>
              <a:rPr lang="lt-LT" dirty="0" err="1"/>
              <a:t>machine</a:t>
            </a:r>
            <a:r>
              <a:rPr lang="lt-LT" dirty="0"/>
              <a:t> </a:t>
            </a:r>
            <a:r>
              <a:rPr lang="lt-LT" dirty="0" err="1"/>
              <a:t>learning</a:t>
            </a:r>
            <a:r>
              <a:rPr lang="lt-LT" dirty="0"/>
              <a:t>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BE077-E25B-DD86-5E84-5DD5637060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87192" y="6022277"/>
            <a:ext cx="5257802" cy="633921"/>
          </a:xfrm>
        </p:spPr>
        <p:txBody>
          <a:bodyPr/>
          <a:lstStyle/>
          <a:p>
            <a:r>
              <a:rPr lang="en-US" dirty="0"/>
              <a:t>IFF-1/1</a:t>
            </a:r>
          </a:p>
          <a:p>
            <a:r>
              <a:rPr lang="en-US" dirty="0" err="1"/>
              <a:t>Kri</a:t>
            </a:r>
            <a:r>
              <a:rPr lang="lt-LT" dirty="0" err="1"/>
              <a:t>ščiūnas</a:t>
            </a:r>
            <a:r>
              <a:rPr lang="lt-LT" dirty="0"/>
              <a:t> Vytenis</a:t>
            </a:r>
          </a:p>
          <a:p>
            <a:fld id="{97238733-4464-40EF-8624-9D239231C6A1}" type="datetime1">
              <a:rPr lang="en-US" smtClean="0"/>
              <a:t>3/20/2023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DDED64-8F3E-2DF3-3C4E-0FCE5842ED2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28997" b="289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45102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C4C63E-0129-D538-1A19-32381A6D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CAAE0-CC33-BF42-4E2C-C50E9F32C9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Skiriamieji mokymosi rūšių bruožai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F6600-5745-E516-B989-7ED73B5FCB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Prižiūrimo mokymosi algoritmai gali gražinti tikslius rezultatus, tačiau dažnai yra reikalingas žmogaus įsikišimas.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Neprižiūrimo mokymosi algoritmai geba dirbti su labai dideliais duomenų kiekiais, tačiau negali gražinti labai tikslių rezultatų.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Mokymosi su pastiprinimu algoritmai gali ilgai klysti, kol pasimoko iš klaidų, tam reikia surinkti pakankamai duomenų ir atitinkamų maksimalių atlygių.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F9FB0-D623-3745-99C1-F456C37671D0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4ACA95-EA46-2E4C-0DFB-864C18AD9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1AA0A-EB2E-ED61-AD34-3FDC174D59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73425" y="783795"/>
            <a:ext cx="6769100" cy="685800"/>
          </a:xfrm>
        </p:spPr>
        <p:txBody>
          <a:bodyPr/>
          <a:lstStyle/>
          <a:p>
            <a:pPr algn="ctr"/>
            <a:r>
              <a:rPr lang="lt-LT" dirty="0"/>
              <a:t>Algoritmai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9ADC01-AD8D-023B-DF12-EAF458C61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331" y="3212946"/>
            <a:ext cx="2381522" cy="2856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CD9E23-615F-7BF1-1A1F-D6A2436B7A25}"/>
              </a:ext>
            </a:extLst>
          </p:cNvPr>
          <p:cNvSpPr txBox="1"/>
          <p:nvPr/>
        </p:nvSpPr>
        <p:spPr>
          <a:xfrm>
            <a:off x="1419331" y="2909409"/>
            <a:ext cx="2910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Prižiūrimas mokymasis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29C1A4-727C-9395-9B6B-C6BD3FB02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142" y="3675564"/>
            <a:ext cx="2256398" cy="23939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C5D84F-326F-24B9-D724-8E674D60E7E6}"/>
              </a:ext>
            </a:extLst>
          </p:cNvPr>
          <p:cNvSpPr txBox="1"/>
          <p:nvPr/>
        </p:nvSpPr>
        <p:spPr>
          <a:xfrm>
            <a:off x="3658789" y="3534126"/>
            <a:ext cx="2991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Neprižiūrimas mokymasis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1340A1E-7609-17FF-C1B8-5103747AF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249" y="3656599"/>
            <a:ext cx="2296857" cy="23939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42534C-FBD5-E6B6-0E62-81F6524EA33B}"/>
              </a:ext>
            </a:extLst>
          </p:cNvPr>
          <p:cNvSpPr txBox="1"/>
          <p:nvPr/>
        </p:nvSpPr>
        <p:spPr>
          <a:xfrm>
            <a:off x="6231540" y="3246809"/>
            <a:ext cx="3015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Mokymasis su pastiprinimu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A47CE3-A863-70C0-AE87-10EFC38D0CA1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388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BDA491-6EFF-A862-379D-6B07340A3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055E0-6AA2-CC72-3EED-983007BDAF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„</a:t>
            </a:r>
            <a:r>
              <a:rPr lang="lt-LT" dirty="0" err="1"/>
              <a:t>Linear</a:t>
            </a:r>
            <a:r>
              <a:rPr lang="lt-LT" dirty="0"/>
              <a:t> </a:t>
            </a:r>
            <a:r>
              <a:rPr lang="lt-LT" dirty="0" err="1"/>
              <a:t>regression</a:t>
            </a:r>
            <a:r>
              <a:rPr lang="lt-LT" dirty="0"/>
              <a:t>“ algoritmas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F977B-16BF-07C9-4C2E-3445C6CCCE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Tai statistinis metodas, naudojamas prognozinei analizei.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Šis algoritmas prognozuoja realias skaitines reikšmes,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pvz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: pardavimus, algą, amžių ir t.t.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07C7FD-633E-249F-4D51-6D488A11C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239" y="3803650"/>
            <a:ext cx="3317456" cy="28741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C96B7C-9ACA-04F7-78D8-603BFAFC2F5E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05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B80E7A-8230-30E2-5788-7DBB9BB06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7D03E-0BD7-62A2-4C99-4C9B100A6C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„</a:t>
            </a:r>
            <a:r>
              <a:rPr lang="lt-LT" dirty="0" err="1"/>
              <a:t>Hierarchical</a:t>
            </a:r>
            <a:r>
              <a:rPr lang="lt-LT" dirty="0"/>
              <a:t> </a:t>
            </a:r>
            <a:r>
              <a:rPr lang="lt-LT" dirty="0" err="1"/>
              <a:t>clustering</a:t>
            </a:r>
            <a:r>
              <a:rPr lang="lt-LT" dirty="0"/>
              <a:t>“ algoritmas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E4A8A-F911-87D2-D66F-8DC614F480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Tai neprižiūrimo mašininio mokymosi metodas nepažymėtų duomenų grupavimui.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Pagal tam tikrus bruožus sugrupuoti duomenys yra pateikiami medžio pavidalu, šis medis yra žinomas, kaip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dendrograma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BD54FE-B808-07E8-1DD5-F67C6ECA9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6" t="14220" r="3737" b="9317"/>
          <a:stretch/>
        </p:blipFill>
        <p:spPr>
          <a:xfrm>
            <a:off x="4001624" y="3888092"/>
            <a:ext cx="4431176" cy="24831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35B737-924B-EF32-58FE-86F7C1FC9F58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71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9601E9-31C6-B227-5925-9E9253934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5918C-4D36-5D42-AE0D-B826CC9FB1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„Q-</a:t>
            </a:r>
            <a:r>
              <a:rPr lang="lt-LT" dirty="0" err="1"/>
              <a:t>learning</a:t>
            </a:r>
            <a:r>
              <a:rPr lang="lt-LT" dirty="0"/>
              <a:t>“ algoritmas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D8FBC-B2D7-F981-2C90-5B146DEF1C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3700" y="1225550"/>
            <a:ext cx="6769100" cy="44069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Tai mokymosi su pastiprinimu metodas, kuris padeda rasti kitą geriausią veiksmą, priklausomai nuo esamos būsenos.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Tai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off-policy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 mokymosi metodas, kuris gali sugalvoti savo taisykles ir apeiti nurodytas nuostatas.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Šis algoritmas yra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model-free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“, tai reiškia, kad jis nesinaudoja vien tik apdovanojimo sistema mokymuisi, o naudoja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trial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 metodiką.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6A2742-D347-80FB-4385-BFF46FD88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161" y="5202992"/>
            <a:ext cx="5446325" cy="16550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26D140-A9A0-942F-EDFE-4405099BEB21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08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A0B013-4C0C-0E68-0B08-3B75A554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10F05-93E9-78AC-D771-BAB774B329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Pritaikymo sritys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D3168-B319-223E-1905-2C466E7616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Paieškos sistemos;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Medicinos diagnostika;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Fondų biržos analizė;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DNR sekų klasifikavimas;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Kalbos rašysenos atpažinimas;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Žaidimai ir robotų judėjimas.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Sentimentų analizė internete.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3E59E-A6B8-E79A-8E1A-85581E6E6E03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317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4B626D-2D15-4794-FF36-0EC5CCD7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578D4-F0FF-ECB2-1776-2835AB2A21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17804" y="332030"/>
            <a:ext cx="6769100" cy="685800"/>
          </a:xfrm>
        </p:spPr>
        <p:txBody>
          <a:bodyPr/>
          <a:lstStyle/>
          <a:p>
            <a:pPr algn="ctr"/>
            <a:r>
              <a:rPr lang="en-US" dirty="0"/>
              <a:t>Sentiment</a:t>
            </a:r>
            <a:r>
              <a:rPr lang="lt-LT" dirty="0"/>
              <a:t>ų analizė internete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33586-E6E6-E1E4-BCE8-52BBE0D0AD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3700" y="984110"/>
            <a:ext cx="6769100" cy="44069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Mašininio mokymo algoritmai bando klasifikuoti žodžius ar tekstą, siekiant nuspręsti ar informacija yra pozityvi ar negatyvi.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Naudojama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Bajeso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teorema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Linijinės regresijos modelis padeda atspėti žodžių ir frazių poliškumą, taip nusakant teksto sentimentų būseną.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E6B5E8-92AE-42FE-560E-46A91439A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929" y="2253350"/>
            <a:ext cx="3230445" cy="9342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8B44E6-F8B7-A271-30E6-4A1D3FD84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638" y="4046681"/>
            <a:ext cx="3489433" cy="27093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69CFB-CCD0-6569-2BD1-5E13929AD544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341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3368B3-DCF8-D09B-3D7B-030C5B03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91D7C-738D-5C1B-1D43-724B72E965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Paieškos sistemos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19978-8256-1EAC-AF6A-159D381C44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3700" y="1380199"/>
            <a:ext cx="6769100" cy="44069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Mašininio mokymosi algoritmai gali atpažinti raštą ir rasti informaciją, kuri vartotojo atžvilgiu yra šlamštas (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spam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Pateikiamų vaizdų analizę ir grupavimą atlieka mašinos.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Vartotojui pateikiamų reklamų kokybė internete auga.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Naršyklės naudoja sinonimų identifikavimą.                                                                                                                                               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739D06-E0C5-0A46-D327-FBA62DB6BC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452"/>
          <a:stretch/>
        </p:blipFill>
        <p:spPr>
          <a:xfrm>
            <a:off x="4921572" y="4595892"/>
            <a:ext cx="3511228" cy="21113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3F594E-5999-E29E-1035-36738C17B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700" y="4730836"/>
            <a:ext cx="2873650" cy="1796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FF7571-7582-449E-DE99-90E3E2E8F216}"/>
              </a:ext>
            </a:extLst>
          </p:cNvPr>
          <p:cNvSpPr txBox="1"/>
          <p:nvPr/>
        </p:nvSpPr>
        <p:spPr>
          <a:xfrm>
            <a:off x="8531205" y="6395062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8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09DCEC-1480-D29B-44FD-6902D4FB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5F7B2-790D-063F-AE71-3A26657CE3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en-US" dirty="0" err="1"/>
              <a:t>Vaizdo</a:t>
            </a:r>
            <a:r>
              <a:rPr lang="en-US" dirty="0"/>
              <a:t> </a:t>
            </a:r>
            <a:r>
              <a:rPr lang="lt-LT" dirty="0"/>
              <a:t>žaidimai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2910E-3D7D-93EB-D09E-FF61E414DD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Naudojami algoritmai ir statistiniai modeliai, kad mašinos veiktų be specifinio programavimo.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Giliojo mokymosi agentai (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deep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) varžosi su profesionaliais žaidėjais sudėtinguose strateginiuose žaidimuose.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Šachmatai,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Doom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“,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Minecraft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 ir t.t.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61788A-8162-E97B-6F8A-B7AE5A987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455" y="4809738"/>
            <a:ext cx="3242345" cy="18238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989C18-15E1-CE24-F84E-4CCD5E729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700" y="4873967"/>
            <a:ext cx="3013978" cy="1695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B68A73-E192-B019-FCFA-571A23ABF8FB}"/>
              </a:ext>
            </a:extLst>
          </p:cNvPr>
          <p:cNvSpPr txBox="1"/>
          <p:nvPr/>
        </p:nvSpPr>
        <p:spPr>
          <a:xfrm>
            <a:off x="8526127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15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D0A397-9AC3-2745-04AB-367CDB59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19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71B4B-1647-9996-BB1D-15B2EC7C9F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Literatūros sąrašas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332AF-94FA-3B51-FEA6-12946C16A6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https://en.wikipedia.org/wiki/Intelligent_agent</a:t>
            </a:r>
            <a:endParaRPr lang="lt-L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https://medium.com/@Ambarish_224/the-power-of-reinforcement-learning-from-gaming-to-robotics-fa1b35d0c99d</a:t>
            </a:r>
            <a:endParaRPr lang="lt-L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https://www.javatpoint.com/reinforcement-learning</a:t>
            </a:r>
            <a:endParaRPr lang="lt-L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https://www.simplilearn.com/tutorials/machine-learning-tutorial/what-is-q-learning</a:t>
            </a:r>
            <a:endParaRPr lang="lt-L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https://www.insiris.com/blog/machine-learning-in-the-real-world</a:t>
            </a:r>
            <a:endParaRPr lang="lt-L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322C3-79E2-78D8-7EC9-C5A1E9D09B67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408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6CF19E-BA45-A7F3-2251-998272F645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Terminų žodynėlis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065A6-57A2-F9EC-ACB3-8D84122D10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Poliariškumas – priešingumas, dviejų priešingų polių turėjimas;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/>
              <a:t> </a:t>
            </a:r>
            <a:r>
              <a:rPr lang="lt-LT" dirty="0" err="1"/>
              <a:t>Supervised</a:t>
            </a:r>
            <a:r>
              <a:rPr lang="lt-LT" dirty="0"/>
              <a:t> </a:t>
            </a:r>
            <a:r>
              <a:rPr lang="lt-LT" dirty="0" err="1"/>
              <a:t>learning</a:t>
            </a:r>
            <a:r>
              <a:rPr lang="lt-LT" dirty="0"/>
              <a:t> – prižiūrimasis mašininis mokymas;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 err="1"/>
              <a:t>Reinforcement</a:t>
            </a:r>
            <a:r>
              <a:rPr lang="lt-LT" dirty="0"/>
              <a:t> </a:t>
            </a:r>
            <a:r>
              <a:rPr lang="lt-LT" dirty="0" err="1"/>
              <a:t>learning</a:t>
            </a:r>
            <a:r>
              <a:rPr lang="lt-LT" dirty="0"/>
              <a:t> – mašininis mokymasis su pastiprinimu;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 err="1"/>
              <a:t>Clustering</a:t>
            </a:r>
            <a:r>
              <a:rPr lang="lt-LT" dirty="0"/>
              <a:t> – grupavimas;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 err="1"/>
              <a:t>Trial</a:t>
            </a:r>
            <a:r>
              <a:rPr lang="lt-LT" dirty="0"/>
              <a:t> </a:t>
            </a:r>
            <a:r>
              <a:rPr lang="lt-LT" dirty="0" err="1"/>
              <a:t>and</a:t>
            </a:r>
            <a:r>
              <a:rPr lang="lt-LT" dirty="0"/>
              <a:t> </a:t>
            </a:r>
            <a:r>
              <a:rPr lang="lt-LT" dirty="0" err="1"/>
              <a:t>error</a:t>
            </a:r>
            <a:r>
              <a:rPr lang="lt-LT" dirty="0"/>
              <a:t> – bandymas ir suklydimas;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 err="1"/>
              <a:t>Quality</a:t>
            </a:r>
            <a:r>
              <a:rPr lang="lt-LT" dirty="0"/>
              <a:t> – kokybė;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 err="1"/>
              <a:t>Preservation</a:t>
            </a:r>
            <a:r>
              <a:rPr lang="lt-LT" dirty="0"/>
              <a:t> – išsaugojimas.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0B2B1-16C1-1437-2B2E-232835920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8E9A55-B944-2DAD-2209-29CE441632A1}"/>
              </a:ext>
            </a:extLst>
          </p:cNvPr>
          <p:cNvSpPr txBox="1"/>
          <p:nvPr/>
        </p:nvSpPr>
        <p:spPr>
          <a:xfrm>
            <a:off x="8455704" y="6300774"/>
            <a:ext cx="50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9363372-845C-41D7-A882-EDBF192104C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388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199A40-D97D-06AC-239F-7D7C2A8C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20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37745-E48C-92B7-736E-692FFD0437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Klausimai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94733-37A3-3FC7-54F2-04A06E8A54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0812" y="1424031"/>
            <a:ext cx="6769100" cy="44069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Kokiai mašininio mokymosi rūšiai priklauso „</a:t>
            </a:r>
            <a:r>
              <a:rPr lang="lt-LT" dirty="0"/>
              <a:t>Q-</a:t>
            </a:r>
            <a:r>
              <a:rPr lang="lt-LT" dirty="0" err="1"/>
              <a:t>learning</a:t>
            </a:r>
            <a:r>
              <a:rPr lang="lt-LT" dirty="0"/>
              <a:t>“ algoritmas?</a:t>
            </a:r>
          </a:p>
          <a:p>
            <a:pPr marL="457200" indent="-457200">
              <a:buFont typeface="+mj-lt"/>
              <a:buAutoNum type="arabicPeriod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Kokios rūšies mašininio mokymosi algoritmai rekomenduoja vartotojui „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Netflix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“ filmus?</a:t>
            </a:r>
          </a:p>
          <a:p>
            <a:pPr marL="457200" indent="-457200">
              <a:buFont typeface="+mj-lt"/>
              <a:buAutoNum type="arabicPeriod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Kokios kategorijos poaibis yra mašininis mokymasis?</a:t>
            </a:r>
          </a:p>
          <a:p>
            <a:pPr marL="457200" indent="-457200">
              <a:buFont typeface="+mj-lt"/>
              <a:buAutoNum type="arabicPeriod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Ar tiesa, kad neprižiūrimojo mokymosi algoritmai dirba su labai dideliais duomenų kiekiais?</a:t>
            </a:r>
          </a:p>
          <a:p>
            <a:pPr marL="457200" indent="-457200">
              <a:buFont typeface="+mj-lt"/>
              <a:buAutoNum type="arabicPeriod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Ar dirbtinis intelektas gali įveikti žmogų tam tikruose vaizdo žaidimuose?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571192-B5D2-639D-09FB-A75CDED7725D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08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4C6C17-E84E-5000-C09C-61255006F3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Mašininio mokymosi esmė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DAB93-3AD0-6F19-8917-6CEF504EF7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Tai dirbtinio intelekto metodų klasė, kuriai būdingas ne tiesioginis problemos sprendimas, o mokymasis, kaip pritaikyti įvairių panašių problemų sprendimus.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Sukurtos sistemos prisitaiko prie duomenų ir juos kaupia.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Sistemos mokymasis yra stipriai susijęs su statistika.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AE6DD0-52DE-85B0-FA06-221ED8803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3E9A87-332C-BC4F-540A-75383A46A323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0A3E2D-CAC5-B4FD-ABF6-4D27320E6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64" y="4758535"/>
            <a:ext cx="3000972" cy="17359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2CFDFA-32CE-0195-BD17-76E515D75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699" y="4692862"/>
            <a:ext cx="3384550" cy="17666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3339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21A3D6-F81C-4509-2ABC-BCBF009C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47272-F5FF-2A8E-1E20-9129C6A31A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63700" y="634417"/>
            <a:ext cx="6769100" cy="685800"/>
          </a:xfrm>
        </p:spPr>
        <p:txBody>
          <a:bodyPr/>
          <a:lstStyle/>
          <a:p>
            <a:pPr algn="ctr"/>
            <a:r>
              <a:rPr lang="lt-LT" dirty="0"/>
              <a:t>Paprasta interpretacija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4DB5DC-13F7-051B-92DA-8DC8883A7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88" y="1996569"/>
            <a:ext cx="7439833" cy="38841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747081-C262-892B-E7CC-32EBF30F9698}"/>
              </a:ext>
            </a:extLst>
          </p:cNvPr>
          <p:cNvSpPr txBox="1"/>
          <p:nvPr/>
        </p:nvSpPr>
        <p:spPr>
          <a:xfrm>
            <a:off x="1554225" y="1988288"/>
            <a:ext cx="6392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Vytautas mėgsta didelio intensyvumo ir greito tempo dainas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7BF1C-DAE7-4A8B-8174-8CD28D4E14B1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051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7FD9BF-B55A-1C94-0CE0-9EF6BDB8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10740-B0ED-51EE-F52E-51C69F88B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Mašininio mokymosi svarba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4E6776-B8BA-4F04-F018-4B7C98689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Mašininis mokymasis kartu su dirbtiniu intelektu ir tobulėjančiu giliuoju mokymusi žada revoliucionizuoti verslų darbą, mašinų vairavimą, gamyklų veiklą ir t.t.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DE1491-BA6D-724B-00DF-4138B9FFE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746" y="3348575"/>
            <a:ext cx="3056800" cy="19040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A930BA-BC22-79B4-4271-E7A58ED60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069" y="4685283"/>
            <a:ext cx="2095500" cy="209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9865C2-FF67-951D-8455-514F3065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648" y="3238235"/>
            <a:ext cx="2790980" cy="22207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06614C-4751-F079-C580-78B7F8AB9150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91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3C5451-CCF0-9F40-A37E-2848AC74E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A0957-BEFF-4451-C458-4FDD39CE1E8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Rūšys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3B8CE-A4E4-C9A8-9444-0A43C11E4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Prižiūrimas mokymasis;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Neprižiūrimas mokymasis;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Mokymasis su pastiprinimu.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93C020-27B8-B1A9-36CB-C070AC445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475" y="3664993"/>
            <a:ext cx="4774237" cy="2425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20F526-D95E-A9E6-E0C0-2679631CDC47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047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3AAE97-A3E8-7422-D041-D0EC5BEF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E280F-A172-E3AC-716B-2F390AC16F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Prižiūrimas mokymasis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0B5AA-6CF4-16E8-D28E-337DBC4559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3700" y="1573744"/>
            <a:ext cx="6769100" cy="44069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Algoritmas generuoja funkciją, kuri sieja įvedimą su tinkamu išvedimu ir klasifikuoja duomenis.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Naudojami pažymėti duomenys, tokie duomenys, kuriems yra suteiktos etiketės.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AB030D-BB67-1B2A-E1C0-BD9172428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869" y="3777194"/>
            <a:ext cx="1515764" cy="11272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A1019-9FE5-C103-74A8-151E2B06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850" y="3777194"/>
            <a:ext cx="2676088" cy="1142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75FF51-2DC6-7F7B-682A-F80D24FB4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7279" y="3777194"/>
            <a:ext cx="1002789" cy="10027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60433C-8AE3-DBAE-220C-90915340E81A}"/>
              </a:ext>
            </a:extLst>
          </p:cNvPr>
          <p:cNvSpPr txBox="1"/>
          <p:nvPr/>
        </p:nvSpPr>
        <p:spPr>
          <a:xfrm>
            <a:off x="4379075" y="4927604"/>
            <a:ext cx="158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2 gramai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3D46CC-D5D5-278A-4967-AADBA9D576C9}"/>
              </a:ext>
            </a:extLst>
          </p:cNvPr>
          <p:cNvSpPr txBox="1"/>
          <p:nvPr/>
        </p:nvSpPr>
        <p:spPr>
          <a:xfrm>
            <a:off x="1980627" y="4841864"/>
            <a:ext cx="1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8 gramai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618293-1E6F-817E-7BD9-61697CB6A31C}"/>
              </a:ext>
            </a:extLst>
          </p:cNvPr>
          <p:cNvSpPr txBox="1"/>
          <p:nvPr/>
        </p:nvSpPr>
        <p:spPr>
          <a:xfrm>
            <a:off x="7177278" y="4826031"/>
            <a:ext cx="1002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5 gramai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74C57-7FAD-9165-4788-0E243F1B10D6}"/>
              </a:ext>
            </a:extLst>
          </p:cNvPr>
          <p:cNvSpPr txBox="1"/>
          <p:nvPr/>
        </p:nvSpPr>
        <p:spPr>
          <a:xfrm>
            <a:off x="1589211" y="5501156"/>
            <a:ext cx="1921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Svoris </a:t>
            </a:r>
            <a:r>
              <a:rPr lang="en-US" dirty="0"/>
              <a:t>= </a:t>
            </a:r>
            <a:r>
              <a:rPr lang="en-US" dirty="0" err="1"/>
              <a:t>ypatyb</a:t>
            </a:r>
            <a:r>
              <a:rPr lang="lt-LT" dirty="0"/>
              <a:t>ė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93DA9-F837-BEF2-D343-319C094F79F2}"/>
              </a:ext>
            </a:extLst>
          </p:cNvPr>
          <p:cNvSpPr txBox="1"/>
          <p:nvPr/>
        </p:nvSpPr>
        <p:spPr>
          <a:xfrm>
            <a:off x="1589211" y="5870488"/>
            <a:ext cx="2378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Valiuta </a:t>
            </a:r>
            <a:r>
              <a:rPr lang="en-US" dirty="0"/>
              <a:t>= </a:t>
            </a:r>
            <a:r>
              <a:rPr lang="lt-LT" dirty="0"/>
              <a:t>pavadinimas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53D591-EBE7-C15C-EF82-90739F351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1266" y="5599951"/>
            <a:ext cx="1293255" cy="9561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039BFC-EE7B-008C-2B40-76A990DEE72A}"/>
              </a:ext>
            </a:extLst>
          </p:cNvPr>
          <p:cNvSpPr txBox="1"/>
          <p:nvPr/>
        </p:nvSpPr>
        <p:spPr>
          <a:xfrm>
            <a:off x="5293453" y="6086869"/>
            <a:ext cx="1308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8 gramai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5AE6F3-44F4-DCCE-1F4B-AC98148ED483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309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62781A-1102-6E15-AA14-2774CE2F6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03F78-488E-A0AB-84D8-12C4BD94F5A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Neprižiūrimas mokymasis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24CE06-7D3E-D7FF-636E-F3E923FB59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Algoritmas modeliuoja aibę įvedimų, kurie neturi priskirtų pavadinimų ar vardų susietų su išvedimu.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Svarbus duomenų išsidėstymas, jų kiekis, grupavimas (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1FA1690-ED92-813F-7462-14D717F9B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761119"/>
              </p:ext>
            </p:extLst>
          </p:nvPr>
        </p:nvGraphicFramePr>
        <p:xfrm>
          <a:off x="1409351" y="3903980"/>
          <a:ext cx="3556932" cy="21031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85644">
                  <a:extLst>
                    <a:ext uri="{9D8B030D-6E8A-4147-A177-3AD203B41FA5}">
                      <a16:colId xmlns:a16="http://schemas.microsoft.com/office/drawing/2014/main" val="3433104229"/>
                    </a:ext>
                  </a:extLst>
                </a:gridCol>
                <a:gridCol w="1185644">
                  <a:extLst>
                    <a:ext uri="{9D8B030D-6E8A-4147-A177-3AD203B41FA5}">
                      <a16:colId xmlns:a16="http://schemas.microsoft.com/office/drawing/2014/main" val="252526094"/>
                    </a:ext>
                  </a:extLst>
                </a:gridCol>
                <a:gridCol w="1185644">
                  <a:extLst>
                    <a:ext uri="{9D8B030D-6E8A-4147-A177-3AD203B41FA5}">
                      <a16:colId xmlns:a16="http://schemas.microsoft.com/office/drawing/2014/main" val="4232216637"/>
                    </a:ext>
                  </a:extLst>
                </a:gridCol>
              </a:tblGrid>
              <a:tr h="542900">
                <a:tc>
                  <a:txBody>
                    <a:bodyPr/>
                    <a:lstStyle/>
                    <a:p>
                      <a:r>
                        <a:rPr lang="lt-LT" dirty="0"/>
                        <a:t>Vardas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Pelnyti taškai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Atkovoti kamuoliai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598714"/>
                  </a:ext>
                </a:extLst>
              </a:tr>
              <a:tr h="310229">
                <a:tc>
                  <a:txBody>
                    <a:bodyPr/>
                    <a:lstStyle/>
                    <a:p>
                      <a:r>
                        <a:rPr lang="lt-LT" dirty="0"/>
                        <a:t>Tomas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579423"/>
                  </a:ext>
                </a:extLst>
              </a:tr>
              <a:tr h="310229">
                <a:tc>
                  <a:txBody>
                    <a:bodyPr/>
                    <a:lstStyle/>
                    <a:p>
                      <a:r>
                        <a:rPr lang="lt-LT" dirty="0"/>
                        <a:t>Vytautas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135384"/>
                  </a:ext>
                </a:extLst>
              </a:tr>
              <a:tr h="310229">
                <a:tc>
                  <a:txBody>
                    <a:bodyPr/>
                    <a:lstStyle/>
                    <a:p>
                      <a:r>
                        <a:rPr lang="lt-LT" dirty="0"/>
                        <a:t>Rokas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t-LT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05655"/>
                  </a:ext>
                </a:extLst>
              </a:tr>
              <a:tr h="310229"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lt-LT" dirty="0"/>
                        <a:t>...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85359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67973CDE-84D1-F4C6-E6E5-145CC8E0D6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6" r="12466" b="10325"/>
          <a:stretch/>
        </p:blipFill>
        <p:spPr>
          <a:xfrm>
            <a:off x="5159229" y="3645278"/>
            <a:ext cx="3766657" cy="26050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B5F53-1F47-68A3-E894-F278F2EE57EE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50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0A9F2-6CE7-9604-6534-46B17E7FC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C45A6-A598-6B48-A6BF-38CE04359025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9C9FA-7465-8ACC-18A4-BF581DE2C3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lt-LT" dirty="0"/>
              <a:t>Mokymasis su pastiprinimu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6AAF4-DBF6-5544-C2A3-D73BB00340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Algoritmo veiksmų atlikimas aplinkoje, siekiant maksimaliai padidinti kaupiamąjį atlygį.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Bandoma priimti tam tikrus sprendimus ir mokytis iš klaidų (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trial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lt-LT" dirty="0" err="1"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r>
              <a:rPr lang="lt-LT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80BB2-3C37-B614-6648-B4FF05FEC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0"/>
          <a:stretch/>
        </p:blipFill>
        <p:spPr>
          <a:xfrm>
            <a:off x="2781723" y="4009998"/>
            <a:ext cx="4698577" cy="2303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124102-0569-7F01-55B2-A8937A88E4DD}"/>
              </a:ext>
            </a:extLst>
          </p:cNvPr>
          <p:cNvSpPr txBox="1"/>
          <p:nvPr/>
        </p:nvSpPr>
        <p:spPr>
          <a:xfrm>
            <a:off x="2630722" y="4775868"/>
            <a:ext cx="62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1)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876409-8A99-15BE-C439-1B30C9322A27}"/>
              </a:ext>
            </a:extLst>
          </p:cNvPr>
          <p:cNvSpPr txBox="1"/>
          <p:nvPr/>
        </p:nvSpPr>
        <p:spPr>
          <a:xfrm>
            <a:off x="3018014" y="5822434"/>
            <a:ext cx="620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2)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3B0C5E-FD05-5281-2230-89A36E05D647}"/>
              </a:ext>
            </a:extLst>
          </p:cNvPr>
          <p:cNvSpPr txBox="1"/>
          <p:nvPr/>
        </p:nvSpPr>
        <p:spPr>
          <a:xfrm>
            <a:off x="8432800" y="6309804"/>
            <a:ext cx="8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961FE0A-4F2D-4C9E-9A55-C338549AB2E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825942"/>
      </p:ext>
    </p:extLst>
  </p:cSld>
  <p:clrMapOvr>
    <a:masterClrMapping/>
  </p:clrMapOvr>
</p:sld>
</file>

<file path=ppt/theme/theme1.xml><?xml version="1.0" encoding="utf-8"?>
<a:theme xmlns:a="http://schemas.openxmlformats.org/drawingml/2006/main" name="Solidi melyna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Zalia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elyna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as" ma:contentTypeID="0x01010037F9730020805745A2C66C689C4E02E1" ma:contentTypeVersion="7" ma:contentTypeDescription="Kurkite naują dokumentą." ma:contentTypeScope="" ma:versionID="c560af81f4c9cd7967c612eaed3a815c">
  <xsd:schema xmlns:xsd="http://www.w3.org/2001/XMLSchema" xmlns:xs="http://www.w3.org/2001/XMLSchema" xmlns:p="http://schemas.microsoft.com/office/2006/metadata/properties" xmlns:ns3="303338f7-8041-4a89-a922-abc408c62481" xmlns:ns4="24afa162-4f8f-43f4-9688-2d6eb907f2d8" targetNamespace="http://schemas.microsoft.com/office/2006/metadata/properties" ma:root="true" ma:fieldsID="cc0664e6b4c9b34ce3618b9d07da4827" ns3:_="" ns4:_="">
    <xsd:import namespace="303338f7-8041-4a89-a922-abc408c62481"/>
    <xsd:import namespace="24afa162-4f8f-43f4-9688-2d6eb907f2d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3338f7-8041-4a89-a922-abc408c624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afa162-4f8f-43f4-9688-2d6eb907f2d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Bendrinama s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Bendrinta su išsamia informacija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Bendrinimo užuominos maiš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urinio tipas"/>
        <xsd:element ref="dc:title" minOccurs="0" maxOccurs="1" ma:index="4" ma:displayName="Antraštė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E84EF13-2E30-4E3D-A29D-C2E0C21397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E11FEA-1BF0-42F6-8CC8-A3DE5B4885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3338f7-8041-4a89-a922-abc408c62481"/>
    <ds:schemaRef ds:uri="24afa162-4f8f-43f4-9688-2d6eb907f2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46D524-F9B8-4020-A59A-9C4570B9F1DC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303338f7-8041-4a89-a922-abc408c62481"/>
    <ds:schemaRef ds:uri="http://schemas.microsoft.com/office/infopath/2007/PartnerControls"/>
    <ds:schemaRef ds:uri="http://purl.org/dc/elements/1.1/"/>
    <ds:schemaRef ds:uri="24afa162-4f8f-43f4-9688-2d6eb907f2d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1733</TotalTime>
  <Words>779</Words>
  <Application>Microsoft Office PowerPoint</Application>
  <PresentationFormat>On-screen Show (4:3)</PresentationFormat>
  <Paragraphs>145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Solidi melyna</vt:lpstr>
      <vt:lpstr>Zalia</vt:lpstr>
      <vt:lpstr>Melyna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Didžiapetris Domantas</dc:creator>
  <cp:lastModifiedBy>Kriščiūnas Vytenis</cp:lastModifiedBy>
  <cp:revision>62</cp:revision>
  <dcterms:created xsi:type="dcterms:W3CDTF">2019-09-05T10:43:27Z</dcterms:created>
  <dcterms:modified xsi:type="dcterms:W3CDTF">2023-03-20T21:37:45Z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0x01010037F9730020805745A2C66C689C4E02E1</vt:lpwstr>
  </property>
</Properties>
</file>

<file path=docProps/thumbnail.jpeg>
</file>